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2" r:id="rId3"/>
    <p:sldId id="256" r:id="rId4"/>
    <p:sldId id="261" r:id="rId5"/>
    <p:sldId id="259" r:id="rId6"/>
    <p:sldId id="257" r:id="rId7"/>
    <p:sldId id="258" r:id="rId8"/>
    <p:sldId id="274" r:id="rId9"/>
    <p:sldId id="275" r:id="rId10"/>
    <p:sldId id="273" r:id="rId11"/>
    <p:sldId id="262" r:id="rId12"/>
    <p:sldId id="263" r:id="rId13"/>
    <p:sldId id="264" r:id="rId14"/>
    <p:sldId id="265" r:id="rId15"/>
    <p:sldId id="266" r:id="rId16"/>
    <p:sldId id="269" r:id="rId17"/>
    <p:sldId id="276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0967E82-E219-4496-B814-349FAD9FE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ED75F43A-AA37-4D32-978D-EFAC3572A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90DF252-9993-464A-B235-70EEBEE27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1948-885B-43BC-A8C0-473B5A4D82B9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35C82066-CEC3-4537-B3E6-706735FC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79CDD649-A924-41A3-9219-2F6D954A2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1118-2E7B-4977-A699-4807A6AB04C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171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BAB7E3D-0F9D-4E0B-8A4E-DC757342C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6F0DF291-F68A-4677-A2ED-0826951C0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0EB67799-22CF-4422-842D-D2AA82064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1948-885B-43BC-A8C0-473B5A4D82B9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0C9932AA-9CF7-4935-8E37-0146F57E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8A219D8-727E-4100-AFDF-056D6841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1118-2E7B-4977-A699-4807A6AB04C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17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E23020AC-F7D3-4E5D-834C-777213FC58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5DF2C125-A7DE-4B54-A61A-F0C41BFCD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CC7AD1D2-4186-463D-94DA-54B168465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1948-885B-43BC-A8C0-473B5A4D82B9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1686B886-7A82-4D35-8054-B127E9785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A14DBE1C-1584-4195-B62B-92D071C7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1118-2E7B-4977-A699-4807A6AB04C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918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14EFC97-F443-4FD4-B8E4-471F52B4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ADD1CBDF-4BB9-47C2-80B6-1810B2449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CE12B099-3359-4681-B4CA-E606AD070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1948-885B-43BC-A8C0-473B5A4D82B9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AD7C4428-432D-40D4-8041-A25C9712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8EEC770E-8A0B-4495-BD97-F56BBBE23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1118-2E7B-4977-A699-4807A6AB04C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61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B498E7C-9EF7-4F8C-8FBB-11BA7B45D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EC684822-E569-4B66-991F-E20011434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9542352D-190D-45C4-924C-400E0C447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1948-885B-43BC-A8C0-473B5A4D82B9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9113F3F-3656-4FC6-9881-10BFA9FA0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B2D2CE92-F927-4FFA-A3EB-90B5DCABB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1118-2E7B-4977-A699-4807A6AB04C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40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F97F0E7-9EFC-4626-8A27-DE38CD9E4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BEBD0D31-5B66-4586-8FF4-AC13789F0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3D3CDD64-1B17-4974-B3A5-7532278E9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05B44BCB-4B43-4781-8898-131A1488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1948-885B-43BC-A8C0-473B5A4D82B9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7E718E79-D77B-404B-A1DC-C0EA563FB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6C277942-3CC4-47F7-A074-CEB031602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1118-2E7B-4977-A699-4807A6AB04C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448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5E69216-1CE9-475B-83AC-21BACDC84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29F008B5-8F5B-43E7-9256-5BB827372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204B6EDA-76FE-4C04-BA95-1002F9ADD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4C8500C4-BEA7-4539-9121-F654D5C9F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0AA67218-94F6-4CB1-B15A-DD74E4D45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510AD45B-540D-442A-8B6B-2B173054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1948-885B-43BC-A8C0-473B5A4D82B9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94710AD2-77D7-4E98-A0F8-A77977C17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12447B05-6103-414B-A05D-02D76A67E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1118-2E7B-4977-A699-4807A6AB04C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17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B083BE8-F3CA-4398-9841-E946787D2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0B01B74E-5C17-45CE-82E6-05B65AF3E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1948-885B-43BC-A8C0-473B5A4D82B9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61E3F7FD-5E93-4239-86ED-C3C5D94F9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02ABBE2E-2EF1-40F7-B54E-7C8523C47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1118-2E7B-4977-A699-4807A6AB04C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118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D671A2A4-4246-47F1-A571-23B34844F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1948-885B-43BC-A8C0-473B5A4D82B9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AC8A8ADC-7026-4C68-9660-40EDC6115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65DE072C-E898-48D5-93BD-4C52B71F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1118-2E7B-4977-A699-4807A6AB04C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9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FD75568-16EB-4540-8918-3DE37D379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69311E26-3039-4334-B710-90BC3C707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5A372585-7338-454A-A0A0-DA1EA38AF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3F11527C-6BFA-47C3-93FF-37A469A7B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1948-885B-43BC-A8C0-473B5A4D82B9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0F0DF179-A698-4EB3-AFC2-40F8CB287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67D7D085-591B-4B8D-91F7-72BA9FA27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1118-2E7B-4977-A699-4807A6AB04C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482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91F17DB-1A0E-4133-A177-8E1D85FB7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390CA574-A926-4241-81F4-46C81040A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018CCBC7-482A-4386-85F6-6712C253C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AC560521-5A6B-4D2F-8F70-A56992402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1948-885B-43BC-A8C0-473B5A4D82B9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F547D6FF-E016-4A9D-9568-C333EFFC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4F6AA8E2-EC51-4D43-8C8B-B66104142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1118-2E7B-4977-A699-4807A6AB04C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92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C6494ADC-EFB6-4FF2-9238-422A1D255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A8E368CA-0723-4A56-9B2B-4BB1CB1E9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68B6D18A-7742-49A4-99A8-0CDFC9F22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11948-885B-43BC-A8C0-473B5A4D82B9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2BDA678B-BCC3-47BB-952A-BB7BD15D0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7D8BAC3-BD39-4A89-9769-E99EE7D8D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71118-2E7B-4977-A699-4807A6AB04C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81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cid:image003.png@01D70AD2.27523D70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4.png@01D70AD2.27523D70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2706" y="208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SIRIMAP</a:t>
            </a:r>
            <a:endParaRPr lang="en-US" sz="48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03695" y="220541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lvl="0" indent="0" algn="just">
              <a:buNone/>
            </a:pPr>
            <a:r>
              <a:rPr lang="it-IT" i="1" dirty="0" smtClean="0"/>
              <a:t>Piattaforma </a:t>
            </a:r>
            <a:r>
              <a:rPr lang="it-IT" i="1" dirty="0"/>
              <a:t>di </a:t>
            </a:r>
            <a:r>
              <a:rPr lang="it-IT" i="1" dirty="0" smtClean="0"/>
              <a:t>Prossimità </a:t>
            </a:r>
            <a:r>
              <a:rPr lang="it-IT" i="1" dirty="0"/>
              <a:t>(UAV) con </a:t>
            </a:r>
            <a:r>
              <a:rPr lang="it-IT" i="1" dirty="0" smtClean="0"/>
              <a:t>Campionatore </a:t>
            </a:r>
            <a:r>
              <a:rPr lang="it-IT" i="1" dirty="0" err="1"/>
              <a:t>P</a:t>
            </a:r>
            <a:r>
              <a:rPr lang="it-IT" i="1" dirty="0" err="1" smtClean="0"/>
              <a:t>ayload</a:t>
            </a:r>
            <a:r>
              <a:rPr lang="it-IT" i="1" dirty="0" smtClean="0"/>
              <a:t> </a:t>
            </a:r>
            <a:r>
              <a:rPr lang="it-IT" i="1" dirty="0"/>
              <a:t>S</a:t>
            </a:r>
            <a:r>
              <a:rPr lang="it-IT" i="1" dirty="0" smtClean="0"/>
              <a:t>ganciabile </a:t>
            </a:r>
            <a:r>
              <a:rPr lang="it-IT" i="1" dirty="0"/>
              <a:t>e </a:t>
            </a:r>
            <a:r>
              <a:rPr lang="it-IT" i="1" dirty="0" smtClean="0"/>
              <a:t>Recuperabile </a:t>
            </a:r>
            <a:r>
              <a:rPr lang="it-IT" i="1" dirty="0"/>
              <a:t>per </a:t>
            </a:r>
            <a:r>
              <a:rPr lang="it-IT" i="1" dirty="0" smtClean="0"/>
              <a:t>Mappatura </a:t>
            </a:r>
            <a:r>
              <a:rPr lang="it-IT" i="1" dirty="0" err="1" smtClean="0"/>
              <a:t>M</a:t>
            </a:r>
            <a:r>
              <a:rPr lang="it-IT" i="1" dirty="0" err="1" smtClean="0"/>
              <a:t>eso</a:t>
            </a:r>
            <a:r>
              <a:rPr lang="it-IT" i="1" dirty="0" smtClean="0"/>
              <a:t>/Microplastiche </a:t>
            </a:r>
          </a:p>
          <a:p>
            <a:pPr lvl="0" algn="just"/>
            <a:endParaRPr lang="it-IT" i="1" dirty="0"/>
          </a:p>
          <a:p>
            <a:pPr marL="0" lvl="0" indent="0" algn="ctr">
              <a:buNone/>
            </a:pPr>
            <a:r>
              <a:rPr lang="it-IT" sz="36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VELIVOLO AUTONOMO PER RILASCIO SENSORI</a:t>
            </a:r>
          </a:p>
          <a:p>
            <a:pPr marL="0" lvl="0" indent="0" algn="just">
              <a:buNone/>
            </a:pPr>
            <a:endParaRPr lang="it-IT" i="1" dirty="0"/>
          </a:p>
          <a:p>
            <a:pPr marL="0" lvl="0" indent="0" algn="ctr">
              <a:buNone/>
            </a:pPr>
            <a:r>
              <a:rPr lang="it-IT" i="1" dirty="0" smtClean="0"/>
              <a:t>Michelangelo Giuliani</a:t>
            </a:r>
          </a:p>
          <a:p>
            <a:pPr marL="0" lvl="0" indent="0" algn="just">
              <a:buNone/>
            </a:pPr>
            <a:endParaRPr lang="en-US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1281" r="28334" b="49187"/>
          <a:stretch>
            <a:fillRect/>
          </a:stretch>
        </p:blipFill>
        <p:spPr bwMode="auto">
          <a:xfrm>
            <a:off x="4195131" y="1220449"/>
            <a:ext cx="4110766" cy="152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0032521" y="6366294"/>
            <a:ext cx="1939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Napoli, 24 Maggio 2021</a:t>
            </a:r>
            <a:endParaRPr lang="en-US" sz="1400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10539" r="36239" b="80190"/>
          <a:stretch/>
        </p:blipFill>
        <p:spPr bwMode="auto">
          <a:xfrm>
            <a:off x="154446" y="20878"/>
            <a:ext cx="2888478" cy="94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76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1" r="33860" b="40172"/>
          <a:stretch/>
        </p:blipFill>
        <p:spPr bwMode="auto">
          <a:xfrm>
            <a:off x="1513106" y="1201625"/>
            <a:ext cx="3947748" cy="412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10539" r="36239" b="80190"/>
          <a:stretch/>
        </p:blipFill>
        <p:spPr bwMode="auto">
          <a:xfrm>
            <a:off x="0" y="0"/>
            <a:ext cx="2094018" cy="6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16D6CF3B-B9EF-905A-4DBC-BEF36F8AE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748" y="2776925"/>
            <a:ext cx="4910508" cy="3682881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="" xmlns:a16="http://schemas.microsoft.com/office/drawing/2014/main" id="{FA6B89F2-FA6A-4704-95DA-151ADF957204}"/>
              </a:ext>
            </a:extLst>
          </p:cNvPr>
          <p:cNvSpPr txBox="1">
            <a:spLocks/>
          </p:cNvSpPr>
          <p:nvPr/>
        </p:nvSpPr>
        <p:spPr>
          <a:xfrm>
            <a:off x="2495805" y="71305"/>
            <a:ext cx="7571184" cy="6911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V-TOL at MTOW</a:t>
            </a:r>
            <a:endParaRPr lang="en-GB" sz="2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291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522B5633-55D4-424E-F4F0-86AD474A8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390" y="1828800"/>
            <a:ext cx="6066587" cy="4017608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919CC42D-9EF1-F425-6CDE-6DF275FFF830}"/>
              </a:ext>
            </a:extLst>
          </p:cNvPr>
          <p:cNvSpPr txBox="1"/>
          <p:nvPr/>
        </p:nvSpPr>
        <p:spPr>
          <a:xfrm>
            <a:off x="8497019" y="2023729"/>
            <a:ext cx="3331133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Camera di Prova Galleria Del </a:t>
            </a:r>
            <a:r>
              <a:rPr lang="it-IT" sz="1400" dirty="0" smtClean="0"/>
              <a:t>Vento</a:t>
            </a:r>
          </a:p>
          <a:p>
            <a:pPr algn="ctr"/>
            <a:r>
              <a:rPr lang="it-IT" sz="1400" dirty="0" smtClean="0"/>
              <a:t>ACCADEMIA AERONAUTICA DI POZZUOLI</a:t>
            </a:r>
            <a:endParaRPr lang="it-IT" sz="1400" dirty="0"/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xmlns="" id="{01082CF9-C630-9E75-2B6C-DB3E8CE5D66A}"/>
              </a:ext>
            </a:extLst>
          </p:cNvPr>
          <p:cNvCxnSpPr>
            <a:stCxn id="26" idx="2"/>
          </p:cNvCxnSpPr>
          <p:nvPr/>
        </p:nvCxnSpPr>
        <p:spPr>
          <a:xfrm flipH="1">
            <a:off x="8695428" y="2546949"/>
            <a:ext cx="1467158" cy="142120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A80F2294-A6B6-D1D5-A77E-33A0A77222B5}"/>
              </a:ext>
            </a:extLst>
          </p:cNvPr>
          <p:cNvSpPr txBox="1"/>
          <p:nvPr/>
        </p:nvSpPr>
        <p:spPr>
          <a:xfrm>
            <a:off x="4791427" y="2656879"/>
            <a:ext cx="1429607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Modello Di test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xmlns="" id="{97804757-9ED7-09F8-D490-3A0236AD844C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5150797" y="2964656"/>
            <a:ext cx="355434" cy="65673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xmlns="" id="{2332F7B0-43E7-70F7-27C5-3A491461AB3A}"/>
              </a:ext>
            </a:extLst>
          </p:cNvPr>
          <p:cNvSpPr txBox="1"/>
          <p:nvPr/>
        </p:nvSpPr>
        <p:spPr>
          <a:xfrm>
            <a:off x="6564398" y="5403743"/>
            <a:ext cx="858818" cy="307777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Supporto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xmlns="" id="{0987248F-C380-CE76-A7FF-8E5F4107492F}"/>
              </a:ext>
            </a:extLst>
          </p:cNvPr>
          <p:cNvCxnSpPr>
            <a:cxnSpLocks/>
          </p:cNvCxnSpPr>
          <p:nvPr/>
        </p:nvCxnSpPr>
        <p:spPr>
          <a:xfrm flipH="1" flipV="1">
            <a:off x="6221034" y="5249855"/>
            <a:ext cx="369264" cy="164117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10539" r="36239" b="80190"/>
          <a:stretch/>
        </p:blipFill>
        <p:spPr bwMode="auto">
          <a:xfrm>
            <a:off x="0" y="0"/>
            <a:ext cx="2094018" cy="6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9" t="46183" r="16069" b="13085"/>
          <a:stretch/>
        </p:blipFill>
        <p:spPr bwMode="auto">
          <a:xfrm>
            <a:off x="761038" y="2656879"/>
            <a:ext cx="1332980" cy="189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olo 1">
            <a:extLst>
              <a:ext uri="{FF2B5EF4-FFF2-40B4-BE49-F238E27FC236}">
                <a16:creationId xmlns="" xmlns:a16="http://schemas.microsoft.com/office/drawing/2014/main" id="{FA6B89F2-FA6A-4704-95DA-151ADF957204}"/>
              </a:ext>
            </a:extLst>
          </p:cNvPr>
          <p:cNvSpPr txBox="1">
            <a:spLocks/>
          </p:cNvSpPr>
          <p:nvPr/>
        </p:nvSpPr>
        <p:spPr>
          <a:xfrm>
            <a:off x="2495805" y="71305"/>
            <a:ext cx="7571184" cy="6911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MODELLAZZIONE DELLA SPERIMENTAZIONE</a:t>
            </a:r>
            <a:endParaRPr lang="en-GB" sz="2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919CC42D-9EF1-F425-6CDE-6DF275FFF830}"/>
              </a:ext>
            </a:extLst>
          </p:cNvPr>
          <p:cNvSpPr txBox="1"/>
          <p:nvPr/>
        </p:nvSpPr>
        <p:spPr>
          <a:xfrm>
            <a:off x="2852397" y="1009673"/>
            <a:ext cx="6858000" cy="30777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ANALISI AERODINAMICA DELLA CONFIGURAZIONE IN RILASCIO DROP LOAD (SENSORI)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315733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28FC56B2-397D-3213-498B-15CB6E1B5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400"/>
            <a:ext cx="4898959" cy="3074437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xmlns="" id="{8F905108-FD4C-8F32-B0B8-F0DFE6EF2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049" y="1525180"/>
            <a:ext cx="6867017" cy="2983072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xmlns="" id="{B955349F-9F65-38D4-636D-64B048A4325A}"/>
              </a:ext>
            </a:extLst>
          </p:cNvPr>
          <p:cNvSpPr txBox="1"/>
          <p:nvPr/>
        </p:nvSpPr>
        <p:spPr>
          <a:xfrm>
            <a:off x="0" y="836835"/>
            <a:ext cx="728802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modello è stato realizzato mediante tecnologia di </a:t>
            </a:r>
            <a:r>
              <a:rPr lang="it-IT" dirty="0" smtClean="0"/>
              <a:t>Additive </a:t>
            </a:r>
            <a:r>
              <a:rPr lang="it-IT" dirty="0"/>
              <a:t>M</a:t>
            </a:r>
            <a:r>
              <a:rPr lang="it-IT" dirty="0" smtClean="0"/>
              <a:t>anufacturing</a:t>
            </a:r>
            <a:r>
              <a:rPr lang="it-IT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Canard (3 </a:t>
            </a:r>
            <a:r>
              <a:rPr lang="it-IT" dirty="0"/>
              <a:t>configurazioni 0°, +5°, -5</a:t>
            </a:r>
            <a:r>
              <a:rPr lang="it-IT" dirty="0" smtClean="0"/>
              <a:t>°)</a:t>
            </a: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Sportello Batterie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Sportello Vano Drop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Ala Sinistra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Ala Destra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Fusoliera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Piano di coda a T </a:t>
            </a:r>
          </a:p>
          <a:p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10539" r="36239" b="80190"/>
          <a:stretch/>
        </p:blipFill>
        <p:spPr bwMode="auto">
          <a:xfrm>
            <a:off x="0" y="0"/>
            <a:ext cx="2094018" cy="6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="" xmlns:a16="http://schemas.microsoft.com/office/drawing/2014/main" id="{FA6B89F2-FA6A-4704-95DA-151ADF957204}"/>
              </a:ext>
            </a:extLst>
          </p:cNvPr>
          <p:cNvSpPr txBox="1">
            <a:spLocks/>
          </p:cNvSpPr>
          <p:nvPr/>
        </p:nvSpPr>
        <p:spPr>
          <a:xfrm>
            <a:off x="2495805" y="71305"/>
            <a:ext cx="7571184" cy="6911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MODELLO VELIVOLO</a:t>
            </a:r>
            <a:endParaRPr lang="en-GB" sz="2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Elaborazione alternativa 1"/>
          <p:cNvSpPr/>
          <p:nvPr/>
        </p:nvSpPr>
        <p:spPr>
          <a:xfrm>
            <a:off x="5978420" y="5011947"/>
            <a:ext cx="1759789" cy="7850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nettore 1 3"/>
          <p:cNvCxnSpPr/>
          <p:nvPr/>
        </p:nvCxnSpPr>
        <p:spPr>
          <a:xfrm>
            <a:off x="5978420" y="5287993"/>
            <a:ext cx="0" cy="1199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7738209" y="5233359"/>
            <a:ext cx="0" cy="1253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5978420" y="6487065"/>
            <a:ext cx="175978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 flipH="1">
            <a:off x="5174379" y="5017698"/>
            <a:ext cx="9188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H="1">
            <a:off x="5174379" y="5796951"/>
            <a:ext cx="9188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5174379" y="5017698"/>
            <a:ext cx="0" cy="7792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8833449" y="5230618"/>
            <a:ext cx="267688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Caratteristiche</a:t>
            </a:r>
            <a:r>
              <a:rPr lang="en-US" b="1" dirty="0" smtClean="0"/>
              <a:t> Drop Load:</a:t>
            </a:r>
          </a:p>
          <a:p>
            <a:r>
              <a:rPr lang="en-US" dirty="0" smtClean="0"/>
              <a:t>- Forma </a:t>
            </a:r>
            <a:r>
              <a:rPr lang="en-US" dirty="0" err="1" smtClean="0"/>
              <a:t>Assialsimmetrica</a:t>
            </a:r>
            <a:endParaRPr lang="en-US" dirty="0" smtClean="0"/>
          </a:p>
          <a:p>
            <a:r>
              <a:rPr lang="en-US" dirty="0" smtClean="0"/>
              <a:t>- Peso </a:t>
            </a:r>
            <a:r>
              <a:rPr lang="en-US" dirty="0" err="1" smtClean="0"/>
              <a:t>Totale</a:t>
            </a:r>
            <a:r>
              <a:rPr lang="en-US" dirty="0" smtClean="0"/>
              <a:t> 5 Kg (Rif)</a:t>
            </a:r>
            <a:endParaRPr lang="en-US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550634" y="5204394"/>
            <a:ext cx="615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>
                <a:latin typeface="Symbol" pitchFamily="18" charset="2"/>
              </a:rPr>
              <a:t>f </a:t>
            </a:r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6441162" y="6090269"/>
            <a:ext cx="750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Symbol" pitchFamily="18" charset="2"/>
              </a:rPr>
              <a:t> </a:t>
            </a:r>
            <a:r>
              <a:rPr lang="en-US" dirty="0" smtClean="0"/>
              <a:t>L 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796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xmlns="" id="{BFD36A9C-54DC-732B-83DE-A0B78CBB0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55" y="599201"/>
            <a:ext cx="6875840" cy="4037395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xmlns="" id="{40FAB2E4-6843-34D9-6C84-388A760342D9}"/>
              </a:ext>
            </a:extLst>
          </p:cNvPr>
          <p:cNvSpPr txBox="1"/>
          <p:nvPr/>
        </p:nvSpPr>
        <p:spPr>
          <a:xfrm>
            <a:off x="7412359" y="914399"/>
            <a:ext cx="388523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Il sistema </a:t>
            </a:r>
            <a:r>
              <a:rPr lang="it-IT" dirty="0" err="1" smtClean="0"/>
              <a:t>drop</a:t>
            </a:r>
            <a:r>
              <a:rPr lang="it-IT" dirty="0" smtClean="0"/>
              <a:t> è composto da: </a:t>
            </a:r>
            <a:endParaRPr lang="it-IT" dirty="0"/>
          </a:p>
          <a:p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 err="1" smtClean="0"/>
              <a:t>Mother</a:t>
            </a:r>
            <a:r>
              <a:rPr lang="it-IT" dirty="0" smtClean="0"/>
              <a:t> Board Custom x Controllore</a:t>
            </a: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Modulo Bluetooth HC-05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Motore Stepper 28BYJ-48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Driver Stepper ULN2003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Batteria 9V</a:t>
            </a:r>
            <a:endParaRPr lang="en-GB" dirty="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xmlns="" id="{B2FC87D2-A6C4-C21B-DBAA-445061F3B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96" t="53316" r="22808"/>
          <a:stretch/>
        </p:blipFill>
        <p:spPr>
          <a:xfrm>
            <a:off x="3919701" y="3707028"/>
            <a:ext cx="3176794" cy="247832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xmlns="" id="{74BE5A81-D79C-45AA-FC99-9A2822FBB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39" y="3629996"/>
            <a:ext cx="3068810" cy="2133973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xmlns="" id="{BC6E00DC-5145-74A8-6982-576CAB401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110" y="3707028"/>
            <a:ext cx="4622776" cy="306354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10539" r="36239" b="80190"/>
          <a:stretch/>
        </p:blipFill>
        <p:spPr bwMode="auto">
          <a:xfrm>
            <a:off x="0" y="0"/>
            <a:ext cx="2094018" cy="6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olo 1">
            <a:extLst>
              <a:ext uri="{FF2B5EF4-FFF2-40B4-BE49-F238E27FC236}">
                <a16:creationId xmlns="" xmlns:a16="http://schemas.microsoft.com/office/drawing/2014/main" id="{FA6B89F2-FA6A-4704-95DA-151ADF957204}"/>
              </a:ext>
            </a:extLst>
          </p:cNvPr>
          <p:cNvSpPr txBox="1">
            <a:spLocks/>
          </p:cNvSpPr>
          <p:nvPr/>
        </p:nvSpPr>
        <p:spPr>
          <a:xfrm>
            <a:off x="2495805" y="71305"/>
            <a:ext cx="7571184" cy="6911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MODELLAZZIONE DELLA SPERIMENTAZIONE</a:t>
            </a:r>
            <a:endParaRPr lang="en-GB" sz="2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519345" y="6224761"/>
            <a:ext cx="441172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Rilascio</a:t>
            </a:r>
            <a:r>
              <a:rPr lang="en-US" b="1" i="1" dirty="0" smtClean="0">
                <a:solidFill>
                  <a:srgbClr val="FF0000"/>
                </a:solidFill>
              </a:rPr>
              <a:t> Drop Load con </a:t>
            </a:r>
            <a:r>
              <a:rPr lang="en-US" b="1" i="1" dirty="0" err="1" smtClean="0">
                <a:solidFill>
                  <a:srgbClr val="FF0000"/>
                </a:solidFill>
              </a:rPr>
              <a:t>Comando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Remoto</a:t>
            </a:r>
            <a:r>
              <a:rPr lang="en-US" b="1" i="1" dirty="0" smtClean="0">
                <a:solidFill>
                  <a:srgbClr val="FF0000"/>
                </a:solidFill>
              </a:rPr>
              <a:t> RC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69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6ABE4FE6-82D5-626F-05E1-D56820A97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25" y="2607646"/>
            <a:ext cx="3517119" cy="351711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2CBDF058-3F84-02C4-08E9-0AAED92BC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6769" y="2597533"/>
            <a:ext cx="3537345" cy="3537345"/>
          </a:xfrm>
          <a:prstGeom prst="rect">
            <a:avLst/>
          </a:prstGeom>
          <a:noFill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520D9CA-2C52-A2AA-88E9-60DF721BE3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429" y="2607647"/>
            <a:ext cx="3517120" cy="3517120"/>
          </a:xfrm>
          <a:prstGeom prst="rect">
            <a:avLst/>
          </a:prstGeom>
          <a:noFill/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BFE2EED8-9B3F-663E-A352-7A05BB6248FF}"/>
              </a:ext>
            </a:extLst>
          </p:cNvPr>
          <p:cNvSpPr txBox="1"/>
          <p:nvPr/>
        </p:nvSpPr>
        <p:spPr>
          <a:xfrm>
            <a:off x="0" y="775499"/>
            <a:ext cx="103680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modello è stato testato nella galleria del </a:t>
            </a:r>
            <a:r>
              <a:rPr lang="it-IT" i="1" dirty="0"/>
              <a:t>Vento Valentino </a:t>
            </a:r>
            <a:r>
              <a:rPr lang="it-IT" dirty="0"/>
              <a:t>Losito </a:t>
            </a:r>
            <a:r>
              <a:rPr lang="it-IT" dirty="0" smtClean="0"/>
              <a:t>dell’Accademia </a:t>
            </a:r>
            <a:r>
              <a:rPr lang="it-IT" dirty="0"/>
              <a:t>A</a:t>
            </a:r>
            <a:r>
              <a:rPr lang="it-IT" dirty="0" smtClean="0"/>
              <a:t>eronautica </a:t>
            </a:r>
            <a:r>
              <a:rPr lang="it-IT" dirty="0"/>
              <a:t>di </a:t>
            </a:r>
            <a:r>
              <a:rPr lang="it-IT" dirty="0" smtClean="0"/>
              <a:t>Pozzuoli (NA):</a:t>
            </a:r>
          </a:p>
          <a:p>
            <a:r>
              <a:rPr lang="it-IT" dirty="0" smtClean="0"/>
              <a:t> </a:t>
            </a: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Integrità del modello in galleria per una velocità di 40 m/s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Funzionamento del sistema di </a:t>
            </a:r>
            <a:r>
              <a:rPr lang="it-IT" dirty="0" err="1" smtClean="0"/>
              <a:t>Drop</a:t>
            </a:r>
            <a:endParaRPr lang="it-IT" dirty="0" smtClean="0"/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Dati Aerodinamici</a:t>
            </a:r>
            <a:r>
              <a:rPr lang="it-IT" dirty="0" smtClean="0"/>
              <a:t> </a:t>
            </a: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10539" r="36239" b="80190"/>
          <a:stretch/>
        </p:blipFill>
        <p:spPr bwMode="auto">
          <a:xfrm>
            <a:off x="0" y="0"/>
            <a:ext cx="2094018" cy="6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olo 1">
            <a:extLst>
              <a:ext uri="{FF2B5EF4-FFF2-40B4-BE49-F238E27FC236}">
                <a16:creationId xmlns="" xmlns:a16="http://schemas.microsoft.com/office/drawing/2014/main" id="{FA6B89F2-FA6A-4704-95DA-151ADF957204}"/>
              </a:ext>
            </a:extLst>
          </p:cNvPr>
          <p:cNvSpPr txBox="1">
            <a:spLocks/>
          </p:cNvSpPr>
          <p:nvPr/>
        </p:nvSpPr>
        <p:spPr>
          <a:xfrm>
            <a:off x="2495805" y="71305"/>
            <a:ext cx="7571184" cy="6911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SPERIMENTAZIONE IN GALLERIA</a:t>
            </a:r>
            <a:endParaRPr lang="en-GB" sz="2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201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est Galleria del Vento">
            <a:hlinkClick r:id="" action="ppaction://media"/>
            <a:extLst>
              <a:ext uri="{FF2B5EF4-FFF2-40B4-BE49-F238E27FC236}">
                <a16:creationId xmlns:a16="http://schemas.microsoft.com/office/drawing/2014/main" xmlns="" id="{EADCFCF1-BEEF-9C27-BCD4-9B94EDE09F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60" y="1622309"/>
            <a:ext cx="8449978" cy="47830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9BDB59A0-721E-23CF-3A3C-2D0A7EBF1E19}"/>
              </a:ext>
            </a:extLst>
          </p:cNvPr>
          <p:cNvSpPr txBox="1"/>
          <p:nvPr/>
        </p:nvSpPr>
        <p:spPr>
          <a:xfrm>
            <a:off x="224978" y="979047"/>
            <a:ext cx="619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</a:t>
            </a:r>
            <a:r>
              <a:rPr lang="it-IT" dirty="0" err="1" smtClean="0"/>
              <a:t>Drop</a:t>
            </a:r>
            <a:r>
              <a:rPr lang="it-IT" dirty="0" smtClean="0"/>
              <a:t> </a:t>
            </a:r>
            <a:r>
              <a:rPr lang="it-IT" dirty="0" err="1" smtClean="0"/>
              <a:t>Load</a:t>
            </a:r>
            <a:r>
              <a:rPr lang="it-IT" dirty="0" smtClean="0"/>
              <a:t> </a:t>
            </a:r>
            <a:r>
              <a:rPr lang="it-IT" dirty="0"/>
              <a:t>viene rilasciato a circa 1’ 50</a:t>
            </a:r>
            <a:r>
              <a:rPr lang="it-IT" dirty="0" smtClean="0"/>
              <a:t>‘’ mediante controllo RC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10539" r="36239" b="80190"/>
          <a:stretch/>
        </p:blipFill>
        <p:spPr bwMode="auto">
          <a:xfrm>
            <a:off x="0" y="0"/>
            <a:ext cx="2094018" cy="6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="" xmlns:a16="http://schemas.microsoft.com/office/drawing/2014/main" id="{FA6B89F2-FA6A-4704-95DA-151ADF957204}"/>
              </a:ext>
            </a:extLst>
          </p:cNvPr>
          <p:cNvSpPr txBox="1">
            <a:spLocks/>
          </p:cNvSpPr>
          <p:nvPr/>
        </p:nvSpPr>
        <p:spPr>
          <a:xfrm>
            <a:off x="2495805" y="71305"/>
            <a:ext cx="7571184" cy="6911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SPERIMENTAZIONE IN GALLERIA</a:t>
            </a:r>
            <a:endParaRPr lang="en-GB" sz="2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26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B40D9F1F-08B8-743A-1771-3929EE65C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034" y="4230453"/>
            <a:ext cx="5794833" cy="254011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68491E5D-5BE9-E063-D2C5-77855B8B1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95" y="4431700"/>
            <a:ext cx="5247007" cy="238403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E7F54D19-6B98-713D-5B2F-CB4FD880F66A}"/>
              </a:ext>
            </a:extLst>
          </p:cNvPr>
          <p:cNvSpPr txBox="1"/>
          <p:nvPr/>
        </p:nvSpPr>
        <p:spPr>
          <a:xfrm>
            <a:off x="0" y="1272404"/>
            <a:ext cx="7535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/>
              <a:t>Validazione di modello CFD in base ai risultati ottenuti in galleria del vento.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Verica Effetti di bloccaggio delle pareti della galleria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Estensione dei risultati ottenuti dalla galleria al caso reale 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8834F56F-1B48-371D-6A58-554FEA1A1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494" y="1261617"/>
            <a:ext cx="4386373" cy="289456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10539" r="36239" b="80190"/>
          <a:stretch/>
        </p:blipFill>
        <p:spPr bwMode="auto">
          <a:xfrm>
            <a:off x="0" y="0"/>
            <a:ext cx="2094018" cy="6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olo 1">
            <a:extLst>
              <a:ext uri="{FF2B5EF4-FFF2-40B4-BE49-F238E27FC236}">
                <a16:creationId xmlns="" xmlns:a16="http://schemas.microsoft.com/office/drawing/2014/main" id="{FA6B89F2-FA6A-4704-95DA-151ADF957204}"/>
              </a:ext>
            </a:extLst>
          </p:cNvPr>
          <p:cNvSpPr txBox="1">
            <a:spLocks/>
          </p:cNvSpPr>
          <p:nvPr/>
        </p:nvSpPr>
        <p:spPr>
          <a:xfrm>
            <a:off x="2495805" y="71305"/>
            <a:ext cx="7571184" cy="6911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FOLLOW UP</a:t>
            </a:r>
            <a:endParaRPr lang="en-GB" sz="2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804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263" y="32549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2800" b="1" i="1" u="sng" dirty="0" err="1" smtClean="0"/>
              <a:t>Risultati</a:t>
            </a:r>
            <a:r>
              <a:rPr lang="en-US" sz="2800" b="1" i="1" u="sng" dirty="0" smtClean="0"/>
              <a:t> </a:t>
            </a:r>
            <a:r>
              <a:rPr lang="en-US" sz="2800" b="1" i="1" u="sng" dirty="0" err="1" smtClean="0"/>
              <a:t>Ottenuti</a:t>
            </a:r>
            <a:r>
              <a:rPr lang="en-US" sz="2800" b="1" i="1" u="sng" dirty="0" smtClean="0"/>
              <a:t/>
            </a:r>
            <a:br>
              <a:rPr lang="en-US" sz="2800" b="1" i="1" u="sng" dirty="0" smtClean="0"/>
            </a:br>
            <a:r>
              <a:rPr lang="en-US" sz="2800" b="1" i="1" u="sng" dirty="0"/>
              <a:t/>
            </a:r>
            <a:br>
              <a:rPr lang="en-US" sz="2800" b="1" i="1" u="sng" dirty="0"/>
            </a:br>
            <a:r>
              <a:rPr lang="en-US" sz="2200" dirty="0" smtClean="0"/>
              <a:t>- </a:t>
            </a:r>
            <a:r>
              <a:rPr lang="en-US" sz="2200" dirty="0" err="1" smtClean="0"/>
              <a:t>Analizzate</a:t>
            </a:r>
            <a:r>
              <a:rPr lang="en-US" sz="2200" dirty="0" smtClean="0"/>
              <a:t> </a:t>
            </a:r>
            <a:r>
              <a:rPr lang="en-US" sz="2200" dirty="0" err="1" smtClean="0"/>
              <a:t>ed</a:t>
            </a:r>
            <a:r>
              <a:rPr lang="en-US" sz="2200" dirty="0" smtClean="0"/>
              <a:t> </a:t>
            </a:r>
            <a:r>
              <a:rPr lang="en-US" sz="2200" dirty="0" err="1" smtClean="0"/>
              <a:t>Realizzate</a:t>
            </a:r>
            <a:r>
              <a:rPr lang="en-US" sz="2200" dirty="0" smtClean="0"/>
              <a:t> </a:t>
            </a:r>
            <a:r>
              <a:rPr lang="en-US" sz="2200" dirty="0" err="1" smtClean="0"/>
              <a:t>Soluzioni</a:t>
            </a:r>
            <a:r>
              <a:rPr lang="en-US" sz="2200" dirty="0" smtClean="0"/>
              <a:t> Innovative </a:t>
            </a:r>
            <a:r>
              <a:rPr lang="en-US" sz="2200" dirty="0" err="1" smtClean="0"/>
              <a:t>Contenendo</a:t>
            </a:r>
            <a:r>
              <a:rPr lang="en-US" sz="2200" dirty="0" smtClean="0"/>
              <a:t> </a:t>
            </a:r>
            <a:r>
              <a:rPr lang="en-US" sz="2200" dirty="0" err="1" smtClean="0"/>
              <a:t>Volumi</a:t>
            </a:r>
            <a:r>
              <a:rPr lang="en-US" sz="2200" dirty="0"/>
              <a:t> </a:t>
            </a:r>
            <a:r>
              <a:rPr lang="en-US" sz="2200" dirty="0" smtClean="0"/>
              <a:t>e </a:t>
            </a:r>
            <a:r>
              <a:rPr lang="en-US" sz="2200" dirty="0" err="1" smtClean="0"/>
              <a:t>Pesi</a:t>
            </a:r>
            <a:r>
              <a:rPr lang="en-US" sz="2200" dirty="0"/>
              <a:t> </a:t>
            </a:r>
            <a:r>
              <a:rPr lang="en-US" sz="2200" dirty="0" smtClean="0"/>
              <a:t>a </a:t>
            </a:r>
            <a:r>
              <a:rPr lang="en-US" sz="2200" dirty="0" err="1" smtClean="0"/>
              <a:t>Parità</a:t>
            </a:r>
            <a:r>
              <a:rPr lang="en-US" sz="2200" dirty="0" smtClean="0"/>
              <a:t> di </a:t>
            </a:r>
            <a:r>
              <a:rPr lang="en-US" sz="2200" dirty="0" err="1" smtClean="0"/>
              <a:t>Prestazione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- </a:t>
            </a:r>
            <a:r>
              <a:rPr lang="en-US" sz="2200" dirty="0" err="1" smtClean="0"/>
              <a:t>Sviluppo</a:t>
            </a:r>
            <a:r>
              <a:rPr lang="en-US" sz="2200" dirty="0" smtClean="0"/>
              <a:t> </a:t>
            </a:r>
            <a:r>
              <a:rPr lang="en-US" sz="2200" b="1" dirty="0" err="1" smtClean="0"/>
              <a:t>Nuova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Configurazione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Flessibile</a:t>
            </a:r>
            <a:r>
              <a:rPr lang="en-US" sz="2200" b="1" dirty="0" smtClean="0"/>
              <a:t> </a:t>
            </a:r>
            <a:r>
              <a:rPr lang="en-US" sz="2200" dirty="0" smtClean="0"/>
              <a:t>per </a:t>
            </a:r>
            <a:r>
              <a:rPr lang="en-US" sz="2200" b="1" dirty="0" err="1" smtClean="0"/>
              <a:t>Velivolo</a:t>
            </a:r>
            <a:r>
              <a:rPr lang="en-US" sz="2200" b="1" dirty="0" smtClean="0"/>
              <a:t> A-TOL </a:t>
            </a:r>
            <a:r>
              <a:rPr lang="en-US" sz="2200" dirty="0" smtClean="0"/>
              <a:t>per </a:t>
            </a:r>
            <a:r>
              <a:rPr lang="en-US" sz="2200" b="1" dirty="0" err="1" smtClean="0"/>
              <a:t>Rilascio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Sensori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dirty="0"/>
              <a:t/>
            </a:r>
            <a:br>
              <a:rPr lang="en-US" sz="2200" b="1" dirty="0"/>
            </a:br>
            <a:r>
              <a:rPr lang="en-US" sz="2200" dirty="0" smtClean="0"/>
              <a:t>- </a:t>
            </a:r>
            <a:r>
              <a:rPr lang="en-US" sz="2200" dirty="0" err="1" smtClean="0"/>
              <a:t>Soluzioni</a:t>
            </a:r>
            <a:r>
              <a:rPr lang="en-US" sz="2200" dirty="0" smtClean="0"/>
              <a:t> </a:t>
            </a:r>
            <a:r>
              <a:rPr lang="en-US" sz="2200" dirty="0" err="1" smtClean="0"/>
              <a:t>Innovativie</a:t>
            </a:r>
            <a:r>
              <a:rPr lang="en-US" sz="2200" dirty="0" smtClean="0"/>
              <a:t> per </a:t>
            </a:r>
            <a:r>
              <a:rPr lang="en-US" sz="2200" dirty="0" err="1" smtClean="0"/>
              <a:t>Prestazioni</a:t>
            </a:r>
            <a:r>
              <a:rPr lang="en-US" sz="2200" dirty="0" smtClean="0"/>
              <a:t> e </a:t>
            </a:r>
            <a:r>
              <a:rPr lang="en-US" sz="2200" b="1" dirty="0" err="1" smtClean="0"/>
              <a:t>Modifica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Configurazione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Sensorizzata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- </a:t>
            </a:r>
            <a:r>
              <a:rPr lang="en-US" sz="2200" dirty="0" err="1" smtClean="0"/>
              <a:t>Realizzazato</a:t>
            </a:r>
            <a:r>
              <a:rPr lang="en-US" sz="2200" dirty="0" smtClean="0"/>
              <a:t> </a:t>
            </a:r>
            <a:r>
              <a:rPr lang="en-US" sz="2200" dirty="0" err="1" smtClean="0"/>
              <a:t>Ambiente</a:t>
            </a:r>
            <a:r>
              <a:rPr lang="en-US" sz="2200" dirty="0" smtClean="0"/>
              <a:t> di </a:t>
            </a:r>
            <a:r>
              <a:rPr lang="en-US" sz="2200" dirty="0" err="1" smtClean="0"/>
              <a:t>Prova</a:t>
            </a:r>
            <a:r>
              <a:rPr lang="en-US" sz="2200" dirty="0" smtClean="0"/>
              <a:t> </a:t>
            </a:r>
            <a:r>
              <a:rPr lang="en-US" sz="2200" dirty="0" err="1" smtClean="0"/>
              <a:t>Elettromeccanico</a:t>
            </a:r>
            <a:r>
              <a:rPr lang="en-US" sz="2200" dirty="0" smtClean="0"/>
              <a:t> per </a:t>
            </a:r>
            <a:r>
              <a:rPr lang="en-US" sz="2200" dirty="0" err="1" smtClean="0"/>
              <a:t>Prototipazione</a:t>
            </a:r>
            <a:r>
              <a:rPr lang="en-US" sz="2200" dirty="0" smtClean="0"/>
              <a:t> </a:t>
            </a:r>
            <a:r>
              <a:rPr lang="en-US" sz="2200" dirty="0" err="1" smtClean="0"/>
              <a:t>Sistemi</a:t>
            </a:r>
            <a:r>
              <a:rPr lang="en-US" sz="2200" dirty="0" smtClean="0"/>
              <a:t> (</a:t>
            </a:r>
            <a:r>
              <a:rPr lang="en-US" sz="2200" b="1" dirty="0" smtClean="0"/>
              <a:t>Iron Bird</a:t>
            </a:r>
            <a:r>
              <a:rPr lang="en-US" sz="2200" dirty="0" smtClean="0"/>
              <a:t>)</a:t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- </a:t>
            </a:r>
            <a:r>
              <a:rPr lang="en-US" sz="2200" dirty="0" err="1" smtClean="0"/>
              <a:t>Realizzato</a:t>
            </a:r>
            <a:r>
              <a:rPr lang="en-US" sz="2200" dirty="0" smtClean="0"/>
              <a:t> </a:t>
            </a:r>
            <a:r>
              <a:rPr lang="en-US" sz="2200" b="1" dirty="0" err="1" smtClean="0"/>
              <a:t>Ambiente</a:t>
            </a:r>
            <a:r>
              <a:rPr lang="en-US" sz="2200" b="1" dirty="0" smtClean="0"/>
              <a:t> di </a:t>
            </a:r>
            <a:r>
              <a:rPr lang="en-US" sz="2200" b="1" dirty="0" err="1" smtClean="0"/>
              <a:t>Sperimentazione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Integrato</a:t>
            </a:r>
            <a:r>
              <a:rPr lang="en-US" sz="2200" dirty="0" smtClean="0"/>
              <a:t> </a:t>
            </a:r>
            <a:r>
              <a:rPr lang="en-US" sz="2200" dirty="0" err="1" smtClean="0"/>
              <a:t>Aerodinamica-Sistemi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   (</a:t>
            </a:r>
            <a:r>
              <a:rPr lang="en-US" sz="2200" i="1" dirty="0" err="1" smtClean="0"/>
              <a:t>Integrazione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Elettromeccanica</a:t>
            </a:r>
            <a:r>
              <a:rPr lang="en-US" sz="2200" i="1" dirty="0" smtClean="0"/>
              <a:t>, Additive Manufacturing, DOE, </a:t>
            </a:r>
            <a:r>
              <a:rPr lang="en-US" sz="2200" i="1" dirty="0" err="1" smtClean="0"/>
              <a:t>Controllo</a:t>
            </a:r>
            <a:r>
              <a:rPr lang="en-US" sz="2200" i="1" dirty="0" smtClean="0"/>
              <a:t> RC</a:t>
            </a:r>
            <a:r>
              <a:rPr lang="en-US" sz="2200" dirty="0" smtClean="0"/>
              <a:t>)</a:t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-</a:t>
            </a:r>
            <a:r>
              <a:rPr lang="en-US" sz="2200" dirty="0" err="1" smtClean="0"/>
              <a:t>Sviluppate</a:t>
            </a:r>
            <a:r>
              <a:rPr lang="en-US" sz="2200" dirty="0" smtClean="0"/>
              <a:t> </a:t>
            </a:r>
            <a:r>
              <a:rPr lang="en-US" sz="2200" dirty="0" err="1" smtClean="0"/>
              <a:t>Competenze</a:t>
            </a:r>
            <a:r>
              <a:rPr lang="en-US" sz="2200" dirty="0" smtClean="0"/>
              <a:t> </a:t>
            </a:r>
            <a:r>
              <a:rPr lang="en-US" sz="2200" dirty="0" err="1" smtClean="0"/>
              <a:t>Sistemiche</a:t>
            </a:r>
            <a:r>
              <a:rPr lang="en-US" sz="2200" dirty="0" smtClean="0"/>
              <a:t> </a:t>
            </a:r>
            <a:r>
              <a:rPr lang="en-US" sz="2200" dirty="0" err="1" smtClean="0"/>
              <a:t>Multidisciplinari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10539" r="36239" b="80190"/>
          <a:stretch/>
        </p:blipFill>
        <p:spPr bwMode="auto">
          <a:xfrm>
            <a:off x="0" y="0"/>
            <a:ext cx="2094018" cy="6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="" xmlns:a16="http://schemas.microsoft.com/office/drawing/2014/main" id="{FA6B89F2-FA6A-4704-95DA-151ADF957204}"/>
              </a:ext>
            </a:extLst>
          </p:cNvPr>
          <p:cNvSpPr txBox="1">
            <a:spLocks/>
          </p:cNvSpPr>
          <p:nvPr/>
        </p:nvSpPr>
        <p:spPr>
          <a:xfrm>
            <a:off x="2495805" y="71305"/>
            <a:ext cx="7571184" cy="6911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CONCLUSIONI</a:t>
            </a:r>
            <a:endParaRPr lang="en-GB" sz="2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48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10539" r="19492" b="14037"/>
          <a:stretch/>
        </p:blipFill>
        <p:spPr bwMode="auto">
          <a:xfrm>
            <a:off x="224287" y="218077"/>
            <a:ext cx="11015749" cy="618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0" t="6688" r="35057" b="7672"/>
          <a:stretch>
            <a:fillRect/>
          </a:stretch>
        </p:blipFill>
        <p:spPr bwMode="auto">
          <a:xfrm>
            <a:off x="11366307" y="5882538"/>
            <a:ext cx="581279" cy="71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996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="" xmlns:a16="http://schemas.microsoft.com/office/drawing/2014/main" id="{F2574F53-E4FF-43E6-AAA4-8EDD7D6D4E63}"/>
              </a:ext>
            </a:extLst>
          </p:cNvPr>
          <p:cNvSpPr/>
          <p:nvPr/>
        </p:nvSpPr>
        <p:spPr>
          <a:xfrm>
            <a:off x="645164" y="3369031"/>
            <a:ext cx="2460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200" b="1" i="1" cap="none" spc="0" dirty="0" smtClean="0">
                <a:ln w="0"/>
                <a:solidFill>
                  <a:schemeClr val="tx1"/>
                </a:solidFill>
              </a:rPr>
              <a:t>E-</a:t>
            </a:r>
            <a:r>
              <a:rPr lang="it-IT" sz="1200" b="1" i="1" cap="none" spc="0" dirty="0" err="1" smtClean="0">
                <a:ln w="0"/>
                <a:solidFill>
                  <a:schemeClr val="tx1"/>
                </a:solidFill>
              </a:rPr>
              <a:t>Pteron</a:t>
            </a:r>
            <a:r>
              <a:rPr lang="it-IT" sz="1200" b="1" cap="none" spc="0" dirty="0" smtClean="0">
                <a:ln w="0"/>
                <a:solidFill>
                  <a:schemeClr val="tx1"/>
                </a:solidFill>
              </a:rPr>
              <a:t> INITIAL </a:t>
            </a:r>
            <a:r>
              <a:rPr lang="it-IT" sz="1200" b="1" cap="none" spc="0" dirty="0">
                <a:ln w="0"/>
                <a:solidFill>
                  <a:schemeClr val="tx1"/>
                </a:solidFill>
              </a:rPr>
              <a:t>CONFIGURATION</a:t>
            </a:r>
          </a:p>
        </p:txBody>
      </p:sp>
      <p:pic>
        <p:nvPicPr>
          <p:cNvPr id="13" name="Segnaposto contenuto 3">
            <a:extLst>
              <a:ext uri="{FF2B5EF4-FFF2-40B4-BE49-F238E27FC236}">
                <a16:creationId xmlns="" xmlns:a16="http://schemas.microsoft.com/office/drawing/2014/main" id="{4F34CBD6-58F3-4A22-AD9D-2494E5FF1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7206" y="3356568"/>
            <a:ext cx="3355040" cy="2354120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="" xmlns:a16="http://schemas.microsoft.com/office/drawing/2014/main" id="{BA63D52F-419F-4CB8-A9C7-2BC1FF2AB448}"/>
              </a:ext>
            </a:extLst>
          </p:cNvPr>
          <p:cNvSpPr/>
          <p:nvPr/>
        </p:nvSpPr>
        <p:spPr>
          <a:xfrm>
            <a:off x="5441923" y="5891840"/>
            <a:ext cx="3132046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b="1" cap="none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SIRIMAP NEW </a:t>
            </a:r>
            <a:r>
              <a:rPr lang="it-IT" sz="16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CONFIGURATION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="" xmlns:a16="http://schemas.microsoft.com/office/drawing/2014/main" id="{CDEE2D74-A4AA-4E65-83B0-4A00FC60121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812654" y="897207"/>
            <a:ext cx="2853259" cy="214293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="" xmlns:a16="http://schemas.microsoft.com/office/drawing/2014/main" id="{897E1A2B-5EA5-44FE-9EAE-0C74A4FC2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90" y="877075"/>
            <a:ext cx="4336156" cy="249195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="" xmlns:a16="http://schemas.microsoft.com/office/drawing/2014/main" id="{692CC87D-2AB6-4CA4-B32C-DC777BD9C79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812654" y="3901987"/>
            <a:ext cx="3022577" cy="159030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073533" y="136029"/>
            <a:ext cx="4058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PROGETTO CONFIGURAZIONE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3" t="23099" r="56680" b="58681"/>
          <a:stretch>
            <a:fillRect/>
          </a:stretch>
        </p:blipFill>
        <p:spPr bwMode="auto">
          <a:xfrm>
            <a:off x="11467778" y="75406"/>
            <a:ext cx="5746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10539" r="36239" b="80190"/>
          <a:stretch/>
        </p:blipFill>
        <p:spPr bwMode="auto">
          <a:xfrm>
            <a:off x="0" y="0"/>
            <a:ext cx="2094018" cy="6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43322" y="4306791"/>
            <a:ext cx="4791568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REQUISITI</a:t>
            </a:r>
            <a:r>
              <a:rPr lang="en-US" b="1" u="sng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i="1" dirty="0" smtClean="0"/>
              <a:t>V-TOL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i="1" dirty="0" smtClean="0"/>
              <a:t>FLESSIBILITÁ PER DROP LOAD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i="1" dirty="0" smtClean="0"/>
              <a:t>MOTOW/PAYLOAD 10Kg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i="1" dirty="0" smtClean="0"/>
              <a:t>LOITER &amp; HOVERING (SGANCIO E RECUPERO)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i="1" dirty="0" smtClean="0"/>
              <a:t>VOLUMI ED ERGONOMIA</a:t>
            </a:r>
            <a:endParaRPr lang="en-US" i="1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 l="13002" t="9115" r="13945" b="6250"/>
          <a:stretch>
            <a:fillRect/>
          </a:stretch>
        </p:blipFill>
        <p:spPr bwMode="auto">
          <a:xfrm>
            <a:off x="4934889" y="807799"/>
            <a:ext cx="3427193" cy="223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0" t="6688" r="35057" b="7672"/>
          <a:stretch>
            <a:fillRect/>
          </a:stretch>
        </p:blipFill>
        <p:spPr bwMode="auto">
          <a:xfrm>
            <a:off x="3105324" y="3040142"/>
            <a:ext cx="362495" cy="54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656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391DCFF0-2F4A-483C-9809-D6D1A161FE7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3073" y="3725103"/>
            <a:ext cx="6978911" cy="294311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3FE491AB-CF48-42F5-8C92-18B8956A7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068" y="640821"/>
            <a:ext cx="7082814" cy="2826912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10147403" y="2888855"/>
            <a:ext cx="995321" cy="73273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e 7"/>
          <p:cNvSpPr/>
          <p:nvPr/>
        </p:nvSpPr>
        <p:spPr>
          <a:xfrm>
            <a:off x="8390083" y="2888856"/>
            <a:ext cx="995321" cy="73273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/>
          <p:cNvSpPr/>
          <p:nvPr/>
        </p:nvSpPr>
        <p:spPr>
          <a:xfrm>
            <a:off x="7946371" y="1149069"/>
            <a:ext cx="668940" cy="50480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/>
          <p:cNvSpPr txBox="1"/>
          <p:nvPr/>
        </p:nvSpPr>
        <p:spPr>
          <a:xfrm>
            <a:off x="218485" y="1874450"/>
            <a:ext cx="414902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DESIGN ISSUES</a:t>
            </a:r>
          </a:p>
          <a:p>
            <a:endParaRPr lang="en-US" sz="1600" i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i="1" dirty="0" smtClean="0"/>
              <a:t>Aerodynamic Efficiency </a:t>
            </a:r>
            <a:r>
              <a:rPr lang="en-US" sz="1600" i="1" dirty="0" err="1" smtClean="0"/>
              <a:t>CLmax</a:t>
            </a:r>
            <a:endParaRPr lang="en-US" sz="1600" i="1" dirty="0" smtClean="0"/>
          </a:p>
          <a:p>
            <a:r>
              <a:rPr lang="en-US" sz="1600" i="1" dirty="0" smtClean="0"/>
              <a:t>	</a:t>
            </a:r>
            <a:r>
              <a:rPr lang="en-US" sz="1600" b="1" i="1" dirty="0" smtClean="0">
                <a:solidFill>
                  <a:srgbClr val="00B050"/>
                </a:solidFill>
              </a:rPr>
              <a:t>AR (Wingspan Extension)</a:t>
            </a:r>
          </a:p>
          <a:p>
            <a:endParaRPr lang="en-US" sz="1600" i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i="1" dirty="0" smtClean="0"/>
              <a:t>Front Cameras Installation</a:t>
            </a:r>
          </a:p>
          <a:p>
            <a:r>
              <a:rPr lang="en-US" sz="1600" i="1" dirty="0" smtClean="0"/>
              <a:t>	</a:t>
            </a:r>
            <a:r>
              <a:rPr lang="en-US" sz="1600" b="1" i="1" dirty="0">
                <a:solidFill>
                  <a:srgbClr val="00B050"/>
                </a:solidFill>
              </a:rPr>
              <a:t>AFT Fuselage Volume Extension</a:t>
            </a:r>
          </a:p>
          <a:p>
            <a:endParaRPr lang="en-US" sz="1600" i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i="1" dirty="0" smtClean="0"/>
              <a:t>Rear Payload Deployment</a:t>
            </a:r>
          </a:p>
          <a:p>
            <a:r>
              <a:rPr lang="en-US" sz="1600" i="1" dirty="0" smtClean="0"/>
              <a:t>	</a:t>
            </a:r>
            <a:r>
              <a:rPr lang="en-US" sz="1600" b="1" i="1" dirty="0" smtClean="0">
                <a:solidFill>
                  <a:srgbClr val="00B050"/>
                </a:solidFill>
              </a:rPr>
              <a:t>Rear Fuselage Volume Extension</a:t>
            </a:r>
          </a:p>
          <a:p>
            <a:endParaRPr lang="en-US" sz="1600" i="1" dirty="0" smtClean="0"/>
          </a:p>
          <a:p>
            <a:r>
              <a:rPr lang="en-US" sz="1600" b="1" i="1" dirty="0" smtClean="0">
                <a:solidFill>
                  <a:srgbClr val="00B0F0"/>
                </a:solidFill>
              </a:rPr>
              <a:t>Airframe Configuration, Performance </a:t>
            </a:r>
            <a:r>
              <a:rPr lang="en-US" sz="1600" b="1" i="1" dirty="0" smtClean="0">
                <a:solidFill>
                  <a:srgbClr val="00B0F0"/>
                </a:solidFill>
              </a:rPr>
              <a:t>Upgrade</a:t>
            </a:r>
          </a:p>
          <a:p>
            <a:endParaRPr lang="en-US" sz="1600" b="1" i="1" dirty="0">
              <a:solidFill>
                <a:srgbClr val="00B0F0"/>
              </a:solidFill>
            </a:endParaRPr>
          </a:p>
          <a:p>
            <a:r>
              <a:rPr lang="en-US" sz="1600" b="1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MTOW 60 Kg</a:t>
            </a:r>
            <a:endParaRPr lang="en-US" sz="1600" b="1" i="1" u="sng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600" b="1" i="1" dirty="0">
              <a:solidFill>
                <a:srgbClr val="FF0000"/>
              </a:solidFill>
            </a:endParaRPr>
          </a:p>
          <a:p>
            <a:r>
              <a:rPr lang="en-US" sz="1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LIKELY SAVED C.G. LOCATION</a:t>
            </a:r>
            <a:endParaRPr lang="en-US" sz="16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10539" r="36239" b="80190"/>
          <a:stretch/>
        </p:blipFill>
        <p:spPr bwMode="auto">
          <a:xfrm>
            <a:off x="0" y="0"/>
            <a:ext cx="2094018" cy="6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4073533" y="136029"/>
            <a:ext cx="4058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PROGETTO CONFIGURAZIONE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3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81359F5F-7AFC-484E-A901-90AE9FBD4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689" y="3940956"/>
            <a:ext cx="4002362" cy="252885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CFAB717-5D8C-458F-BB78-60D2F1B65A8D}"/>
              </a:ext>
            </a:extLst>
          </p:cNvPr>
          <p:cNvSpPr txBox="1">
            <a:spLocks/>
          </p:cNvSpPr>
          <p:nvPr/>
        </p:nvSpPr>
        <p:spPr>
          <a:xfrm>
            <a:off x="3411603" y="-881"/>
            <a:ext cx="8229600" cy="8028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rPr>
              <a:t>Controllo </a:t>
            </a:r>
            <a:r>
              <a:rPr lang="it-IT" sz="2400" b="1" dirty="0" smtClean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rPr>
              <a:t>dell’Imbardata in </a:t>
            </a:r>
            <a:r>
              <a:rPr lang="it-IT" sz="2400" b="1" i="1" dirty="0" err="1" smtClean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rPr>
              <a:t>Hovering</a:t>
            </a:r>
            <a:endParaRPr lang="en-GB" sz="2400" b="1" i="1" dirty="0">
              <a:solidFill>
                <a:srgbClr val="0070C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8DD0F2A5-4801-4D1D-85AA-CE59415C90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8897" y="969928"/>
            <a:ext cx="7533555" cy="3603014"/>
          </a:xfrm>
          <a:prstGeom prst="rect">
            <a:avLst/>
          </a:prstGeom>
        </p:spPr>
      </p:pic>
      <p:pic>
        <p:nvPicPr>
          <p:cNvPr id="5" name="Immagine 4" descr="\\192.9.200.7\Backups\CadCam\Senese Diodemo\UAV_definitivo\Foto E-PTERON\foto\20190313_111322.jpg">
            <a:extLst>
              <a:ext uri="{FF2B5EF4-FFF2-40B4-BE49-F238E27FC236}">
                <a16:creationId xmlns="" xmlns:a16="http://schemas.microsoft.com/office/drawing/2014/main" id="{768D1D07-3FA1-4ECC-8176-75CFC325DF5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t="30502" r="31760" b="22876"/>
          <a:stretch>
            <a:fillRect/>
          </a:stretch>
        </p:blipFill>
        <p:spPr bwMode="auto">
          <a:xfrm>
            <a:off x="332509" y="3777673"/>
            <a:ext cx="3860799" cy="217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3" t="23099" r="56680" b="58681"/>
          <a:stretch>
            <a:fillRect/>
          </a:stretch>
        </p:blipFill>
        <p:spPr bwMode="auto">
          <a:xfrm>
            <a:off x="11467778" y="75406"/>
            <a:ext cx="5746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10539" r="36239" b="80190"/>
          <a:stretch/>
        </p:blipFill>
        <p:spPr bwMode="auto">
          <a:xfrm>
            <a:off x="0" y="0"/>
            <a:ext cx="2094018" cy="6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864764" y="1193002"/>
            <a:ext cx="276695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NUOVO REQUISITO 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SOLUZIONE INNOVATIVA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splosione 1 8"/>
          <p:cNvSpPr/>
          <p:nvPr/>
        </p:nvSpPr>
        <p:spPr>
          <a:xfrm>
            <a:off x="368894" y="1276859"/>
            <a:ext cx="452740" cy="478615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/>
          <p:cNvSpPr txBox="1"/>
          <p:nvPr/>
        </p:nvSpPr>
        <p:spPr>
          <a:xfrm>
            <a:off x="1589528" y="6024548"/>
            <a:ext cx="107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70C0"/>
                </a:solidFill>
              </a:rPr>
              <a:t>Prototipo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893834" y="5957455"/>
            <a:ext cx="294811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ELICHE REALIZZATE “</a:t>
            </a:r>
            <a:r>
              <a:rPr lang="en-US" i="1" dirty="0" smtClean="0">
                <a:solidFill>
                  <a:srgbClr val="FF0000"/>
                </a:solidFill>
              </a:rPr>
              <a:t>IN CASA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30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="" xmlns:a16="http://schemas.microsoft.com/office/drawing/2014/main" id="{E49BB524-94CD-46C3-B886-2FAA35D11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208" y="-9016"/>
            <a:ext cx="7571184" cy="691131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Weight and Balance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="" xmlns:a16="http://schemas.microsoft.com/office/drawing/2014/main" id="{A31EB337-25B0-436E-9714-F7E0D4D72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38689"/>
              </p:ext>
            </p:extLst>
          </p:nvPr>
        </p:nvGraphicFramePr>
        <p:xfrm>
          <a:off x="563592" y="897901"/>
          <a:ext cx="5481159" cy="219456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246127">
                  <a:extLst>
                    <a:ext uri="{9D8B030D-6E8A-4147-A177-3AD203B41FA5}">
                      <a16:colId xmlns="" xmlns:a16="http://schemas.microsoft.com/office/drawing/2014/main" val="3313421276"/>
                    </a:ext>
                  </a:extLst>
                </a:gridCol>
                <a:gridCol w="1078344">
                  <a:extLst>
                    <a:ext uri="{9D8B030D-6E8A-4147-A177-3AD203B41FA5}">
                      <a16:colId xmlns="" xmlns:a16="http://schemas.microsoft.com/office/drawing/2014/main" val="3434352847"/>
                    </a:ext>
                  </a:extLst>
                </a:gridCol>
                <a:gridCol w="1078344">
                  <a:extLst>
                    <a:ext uri="{9D8B030D-6E8A-4147-A177-3AD203B41FA5}">
                      <a16:colId xmlns="" xmlns:a16="http://schemas.microsoft.com/office/drawing/2014/main" val="307941863"/>
                    </a:ext>
                  </a:extLst>
                </a:gridCol>
                <a:gridCol w="1078344">
                  <a:extLst>
                    <a:ext uri="{9D8B030D-6E8A-4147-A177-3AD203B41FA5}">
                      <a16:colId xmlns="" xmlns:a16="http://schemas.microsoft.com/office/drawing/2014/main" val="589427453"/>
                    </a:ext>
                  </a:extLst>
                </a:gridCol>
              </a:tblGrid>
              <a:tr h="274320">
                <a:tc rowSpan="2"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err="1">
                          <a:effectLst/>
                        </a:rPr>
                        <a:t>Assy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M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X cg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Y cg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63699263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[kg]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[mm]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[mm]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23713459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71755" marR="3619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E-PTERON </a:t>
                      </a:r>
                      <a:r>
                        <a:rPr lang="en-US" sz="1200" dirty="0" smtClean="0">
                          <a:effectLst/>
                        </a:rPr>
                        <a:t>Aircraft (Airframe)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</a:rPr>
                        <a:t>45.0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1812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326729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71755" marR="3619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Frontal </a:t>
                      </a:r>
                      <a:r>
                        <a:rPr lang="en-US" sz="1200" dirty="0" smtClean="0">
                          <a:effectLst/>
                        </a:rPr>
                        <a:t>Propellers </a:t>
                      </a:r>
                      <a:r>
                        <a:rPr lang="en-US" sz="1200" dirty="0">
                          <a:effectLst/>
                        </a:rPr>
                        <a:t>Group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1.6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73.1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0.0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69661592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71755" marR="3619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Avionics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4.2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1661.1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0.0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56336453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71755" marR="3619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Airframe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23.0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1981.5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0.0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17230827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71755" marR="3619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Li-Po Battery Group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11.2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2285.7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0.0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375508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71755" marR="3619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Payload (to</a:t>
                      </a:r>
                      <a:r>
                        <a:rPr lang="en-US" sz="1200" baseline="0" dirty="0" smtClean="0">
                          <a:effectLst/>
                        </a:rPr>
                        <a:t> be </a:t>
                      </a:r>
                      <a:r>
                        <a:rPr lang="en-US" sz="1200" baseline="0" dirty="0" err="1" smtClean="0">
                          <a:effectLst/>
                        </a:rPr>
                        <a:t>Configurated</a:t>
                      </a:r>
                      <a:r>
                        <a:rPr lang="en-US" sz="1200" baseline="0" dirty="0" smtClean="0">
                          <a:effectLst/>
                        </a:rPr>
                        <a:t>)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5.0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400.0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0.0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853992337"/>
                  </a:ext>
                </a:extLst>
              </a:tr>
            </a:tbl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278EDFA9-55BD-4110-BB47-6EEB17F63DA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27" y="597694"/>
            <a:ext cx="3452128" cy="2794974"/>
          </a:xfrm>
          <a:prstGeom prst="rect">
            <a:avLst/>
          </a:prstGeom>
          <a:noFill/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11E4265E-C860-4279-8216-266F3B26633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12" y="3484377"/>
            <a:ext cx="3048000" cy="2955925"/>
          </a:xfrm>
          <a:prstGeom prst="rect">
            <a:avLst/>
          </a:prstGeom>
          <a:noFill/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46FBDC8E-27B3-4B68-B8FA-20FAB14CF16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01" y="3352207"/>
            <a:ext cx="2905830" cy="2249586"/>
          </a:xfrm>
          <a:prstGeom prst="rect">
            <a:avLst/>
          </a:prstGeom>
          <a:noFill/>
        </p:spPr>
      </p:pic>
      <p:graphicFrame>
        <p:nvGraphicFramePr>
          <p:cNvPr id="9" name="Tabella 8">
            <a:extLst>
              <a:ext uri="{FF2B5EF4-FFF2-40B4-BE49-F238E27FC236}">
                <a16:creationId xmlns="" xmlns:a16="http://schemas.microsoft.com/office/drawing/2014/main" id="{DCA60D9C-BF98-4619-A87E-B7B3F4F85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186366"/>
              </p:ext>
            </p:extLst>
          </p:nvPr>
        </p:nvGraphicFramePr>
        <p:xfrm>
          <a:off x="4174701" y="6074542"/>
          <a:ext cx="4784725" cy="365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7645">
                  <a:extLst>
                    <a:ext uri="{9D8B030D-6E8A-4147-A177-3AD203B41FA5}">
                      <a16:colId xmlns="" xmlns:a16="http://schemas.microsoft.com/office/drawing/2014/main" val="1701030668"/>
                    </a:ext>
                  </a:extLst>
                </a:gridCol>
                <a:gridCol w="1672590">
                  <a:extLst>
                    <a:ext uri="{9D8B030D-6E8A-4147-A177-3AD203B41FA5}">
                      <a16:colId xmlns="" xmlns:a16="http://schemas.microsoft.com/office/drawing/2014/main" val="113323134"/>
                    </a:ext>
                  </a:extLst>
                </a:gridCol>
                <a:gridCol w="1634490">
                  <a:extLst>
                    <a:ext uri="{9D8B030D-6E8A-4147-A177-3AD203B41FA5}">
                      <a16:colId xmlns="" xmlns:a16="http://schemas.microsoft.com/office/drawing/2014/main" val="1199548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71755" marR="3619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CG Max </a:t>
                      </a:r>
                      <a:r>
                        <a:rPr lang="en-US" sz="1200" dirty="0" err="1">
                          <a:effectLst/>
                        </a:rPr>
                        <a:t>Fwd</a:t>
                      </a:r>
                      <a:r>
                        <a:rPr lang="en-US" sz="1200" dirty="0">
                          <a:effectLst/>
                        </a:rPr>
                        <a:t> [mm]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CG Max </a:t>
                      </a:r>
                      <a:r>
                        <a:rPr lang="en-US" sz="1200" dirty="0" err="1">
                          <a:effectLst/>
                        </a:rPr>
                        <a:t>Rwd</a:t>
                      </a:r>
                      <a:r>
                        <a:rPr lang="en-US" sz="1200" dirty="0">
                          <a:effectLst/>
                        </a:rPr>
                        <a:t> [mm]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57355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1755" marR="3619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err="1">
                          <a:effectLst/>
                        </a:rPr>
                        <a:t>Distanza</a:t>
                      </a:r>
                      <a:r>
                        <a:rPr lang="en-US" sz="1200" dirty="0">
                          <a:effectLst/>
                        </a:rPr>
                        <a:t> dal </a:t>
                      </a:r>
                      <a:r>
                        <a:rPr lang="en-US" sz="1200" dirty="0" smtClean="0">
                          <a:effectLst/>
                        </a:rPr>
                        <a:t>Nose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1770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marR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1830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18560984"/>
                  </a:ext>
                </a:extLst>
              </a:tr>
            </a:tbl>
          </a:graphicData>
        </a:graphic>
      </p:graphicFrame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3" t="23099" r="56680" b="58681"/>
          <a:stretch>
            <a:fillRect/>
          </a:stretch>
        </p:blipFill>
        <p:spPr bwMode="auto">
          <a:xfrm>
            <a:off x="11467778" y="75406"/>
            <a:ext cx="5746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359161" y="3600811"/>
            <a:ext cx="4316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MODULAR CONFIGURATION MANAGEMENT</a:t>
            </a:r>
          </a:p>
          <a:p>
            <a:pPr algn="ctr"/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X +/- 5%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10539" r="36239" b="80190"/>
          <a:stretch/>
        </p:blipFill>
        <p:spPr bwMode="auto">
          <a:xfrm>
            <a:off x="0" y="0"/>
            <a:ext cx="2094018" cy="6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002222" y="4306224"/>
            <a:ext cx="3268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PAYLOAD 10 Kg + 5 Kg </a:t>
            </a:r>
            <a:r>
              <a:rPr lang="en-US" b="1" dirty="0" err="1" smtClean="0">
                <a:solidFill>
                  <a:srgbClr val="0070C0"/>
                </a:solidFill>
              </a:rPr>
              <a:t>Interfacce</a:t>
            </a:r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(5 Kg </a:t>
            </a:r>
            <a:r>
              <a:rPr lang="en-US" b="1" dirty="0" err="1" smtClean="0">
                <a:solidFill>
                  <a:srgbClr val="0070C0"/>
                </a:solidFill>
              </a:rPr>
              <a:t>Statico</a:t>
            </a:r>
            <a:r>
              <a:rPr lang="en-US" b="1" dirty="0" smtClean="0">
                <a:solidFill>
                  <a:srgbClr val="0070C0"/>
                </a:solidFill>
              </a:rPr>
              <a:t> + 5 Kg Drop Load)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9517316" y="5960084"/>
            <a:ext cx="153311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NOTOW 60 Kg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0974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A6B89F2-FA6A-4704-95DA-151ADF957204}"/>
              </a:ext>
            </a:extLst>
          </p:cNvPr>
          <p:cNvSpPr txBox="1">
            <a:spLocks/>
          </p:cNvSpPr>
          <p:nvPr/>
        </p:nvSpPr>
        <p:spPr>
          <a:xfrm>
            <a:off x="2495805" y="71305"/>
            <a:ext cx="7571184" cy="6911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Flight Loads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D12397B3-A0F8-4D53-AC5E-C51AA8084E6E}"/>
              </a:ext>
            </a:extLst>
          </p:cNvPr>
          <p:cNvSpPr/>
          <p:nvPr/>
        </p:nvSpPr>
        <p:spPr>
          <a:xfrm>
            <a:off x="609600" y="824035"/>
            <a:ext cx="243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1"/>
            <a:r>
              <a:rPr lang="en-US" b="1" dirty="0"/>
              <a:t>WING LOAD</a:t>
            </a:r>
            <a:endParaRPr lang="it-IT" b="1" dirty="0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40F43BD5-C3D4-478A-99E0-BA62D9DDD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19" y="1330766"/>
            <a:ext cx="5260354" cy="198478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A4594D7A-7190-4262-BE49-1D0E4B9D2D54}"/>
              </a:ext>
            </a:extLst>
          </p:cNvPr>
          <p:cNvSpPr/>
          <p:nvPr/>
        </p:nvSpPr>
        <p:spPr>
          <a:xfrm>
            <a:off x="279336" y="3268283"/>
            <a:ext cx="2493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b="1" dirty="0"/>
              <a:t>FLIGHT ENVELOPE </a:t>
            </a:r>
            <a:endParaRPr lang="it-IT" b="1" dirty="0"/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6114F1DB-B0F7-479C-87C7-38CF5E82F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07" y="3805466"/>
            <a:ext cx="5260353" cy="242802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214D0D31-9ADB-4B52-A60F-01EBBC7DB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690" y="1330765"/>
            <a:ext cx="5336861" cy="4284943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3" t="23099" r="56680" b="58681"/>
          <a:stretch>
            <a:fillRect/>
          </a:stretch>
        </p:blipFill>
        <p:spPr bwMode="auto">
          <a:xfrm>
            <a:off x="11467778" y="75406"/>
            <a:ext cx="5746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10539" r="36239" b="80190"/>
          <a:stretch/>
        </p:blipFill>
        <p:spPr bwMode="auto">
          <a:xfrm>
            <a:off x="0" y="0"/>
            <a:ext cx="2094018" cy="6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82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FE8A9BF8-A954-177C-77E5-A19721C8054E}"/>
              </a:ext>
            </a:extLst>
          </p:cNvPr>
          <p:cNvSpPr txBox="1"/>
          <p:nvPr/>
        </p:nvSpPr>
        <p:spPr>
          <a:xfrm>
            <a:off x="382076" y="16830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2CD0FA2D-7397-3F5E-6232-7DE667E505E6}"/>
              </a:ext>
            </a:extLst>
          </p:cNvPr>
          <p:cNvSpPr txBox="1"/>
          <p:nvPr/>
        </p:nvSpPr>
        <p:spPr>
          <a:xfrm>
            <a:off x="566808" y="1746256"/>
            <a:ext cx="11532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/>
            <a:endParaRPr lang="it-IT" dirty="0"/>
          </a:p>
          <a:p>
            <a:pPr marL="228600" algn="just"/>
            <a:endParaRPr lang="en-GB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1D4B50BD-8C3C-8BDF-D4F8-9E992EC5952D}"/>
              </a:ext>
            </a:extLst>
          </p:cNvPr>
          <p:cNvSpPr txBox="1"/>
          <p:nvPr/>
        </p:nvSpPr>
        <p:spPr>
          <a:xfrm>
            <a:off x="237220" y="1478953"/>
            <a:ext cx="84635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Iron</a:t>
            </a:r>
            <a:r>
              <a:rPr lang="it-IT" dirty="0" smtClean="0"/>
              <a:t> </a:t>
            </a:r>
            <a:r>
              <a:rPr lang="it-IT" dirty="0" err="1" smtClean="0"/>
              <a:t>Bird</a:t>
            </a:r>
            <a:r>
              <a:rPr lang="it-IT" dirty="0" smtClean="0"/>
              <a:t> per </a:t>
            </a:r>
            <a:r>
              <a:rPr lang="it-IT" dirty="0" smtClean="0"/>
              <a:t>Sistema </a:t>
            </a:r>
            <a:r>
              <a:rPr lang="it-IT" dirty="0"/>
              <a:t>di </a:t>
            </a:r>
            <a:r>
              <a:rPr lang="it-IT" dirty="0" smtClean="0"/>
              <a:t>Movimentazione </a:t>
            </a:r>
            <a:r>
              <a:rPr lang="it-IT" dirty="0"/>
              <a:t>del </a:t>
            </a:r>
            <a:r>
              <a:rPr lang="it-IT" dirty="0" smtClean="0"/>
              <a:t>Baricentro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Il sistema è azionato tramite la lettura del passaggio del drop, verificato da un </a:t>
            </a:r>
            <a:r>
              <a:rPr lang="it-IT" dirty="0" smtClean="0"/>
              <a:t>Sensore </a:t>
            </a:r>
            <a:r>
              <a:rPr lang="it-IT" dirty="0"/>
              <a:t>IR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xmlns="" id="{7D762BE4-845F-0F81-80EB-3BA0F51631A7}"/>
              </a:ext>
            </a:extLst>
          </p:cNvPr>
          <p:cNvGrpSpPr/>
          <p:nvPr/>
        </p:nvGrpSpPr>
        <p:grpSpPr>
          <a:xfrm>
            <a:off x="474442" y="2528367"/>
            <a:ext cx="10860637" cy="2637849"/>
            <a:chOff x="139323" y="1472424"/>
            <a:chExt cx="10860637" cy="2637849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xmlns="" id="{3F753250-AE32-02E4-CA7C-37648F4D6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7212"/>
            <a:stretch/>
          </p:blipFill>
          <p:spPr>
            <a:xfrm>
              <a:off x="139323" y="1645498"/>
              <a:ext cx="7849354" cy="2464775"/>
            </a:xfrm>
            <a:prstGeom prst="rect">
              <a:avLst/>
            </a:prstGeom>
          </p:spPr>
        </p:pic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xmlns="" id="{BFCB620F-58E1-C878-7C87-FDF592886A8F}"/>
                </a:ext>
              </a:extLst>
            </p:cNvPr>
            <p:cNvGrpSpPr/>
            <p:nvPr/>
          </p:nvGrpSpPr>
          <p:grpSpPr>
            <a:xfrm>
              <a:off x="5245284" y="1472424"/>
              <a:ext cx="5754676" cy="2547502"/>
              <a:chOff x="0" y="133350"/>
              <a:chExt cx="12192000" cy="5543550"/>
            </a:xfrm>
          </p:grpSpPr>
          <p:pic>
            <p:nvPicPr>
              <p:cNvPr id="4098" name="Picture 2">
                <a:extLst>
                  <a:ext uri="{FF2B5EF4-FFF2-40B4-BE49-F238E27FC236}">
                    <a16:creationId xmlns:a16="http://schemas.microsoft.com/office/drawing/2014/main" xmlns="" id="{AB69C8A2-667E-EE81-F4DB-39DBEC40B3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896"/>
              <a:stretch/>
            </p:blipFill>
            <p:spPr bwMode="auto">
              <a:xfrm>
                <a:off x="0" y="133350"/>
                <a:ext cx="12192000" cy="5543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xmlns="" id="{B3BD3B81-9CB9-C973-FAB9-89F6484CCA31}"/>
                  </a:ext>
                </a:extLst>
              </p:cNvPr>
              <p:cNvSpPr/>
              <p:nvPr/>
            </p:nvSpPr>
            <p:spPr>
              <a:xfrm>
                <a:off x="8872396" y="272095"/>
                <a:ext cx="3319603" cy="1303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11" name="Titolo 1">
            <a:extLst>
              <a:ext uri="{FF2B5EF4-FFF2-40B4-BE49-F238E27FC236}">
                <a16:creationId xmlns="" xmlns:a16="http://schemas.microsoft.com/office/drawing/2014/main" id="{FA6B89F2-FA6A-4704-95DA-151ADF957204}"/>
              </a:ext>
            </a:extLst>
          </p:cNvPr>
          <p:cNvSpPr txBox="1">
            <a:spLocks/>
          </p:cNvSpPr>
          <p:nvPr/>
        </p:nvSpPr>
        <p:spPr>
          <a:xfrm>
            <a:off x="2495805" y="71305"/>
            <a:ext cx="7571184" cy="6911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Iron Bird</a:t>
            </a:r>
            <a:endParaRPr lang="en-GB" sz="2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10539" r="36239" b="80190"/>
          <a:stretch/>
        </p:blipFill>
        <p:spPr bwMode="auto">
          <a:xfrm>
            <a:off x="0" y="0"/>
            <a:ext cx="2094018" cy="6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158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FE8A9BF8-A954-177C-77E5-A19721C8054E}"/>
              </a:ext>
            </a:extLst>
          </p:cNvPr>
          <p:cNvSpPr txBox="1"/>
          <p:nvPr/>
        </p:nvSpPr>
        <p:spPr>
          <a:xfrm>
            <a:off x="144856" y="6609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5CC91471-F2A4-F6CD-FAE7-B915A246E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21" y="1249452"/>
            <a:ext cx="5352347" cy="356912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34E3552-5620-459F-D9E3-6F9B2B0B6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749" y="1446778"/>
            <a:ext cx="4530651" cy="254725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1D4B50BD-8C3C-8BDF-D4F8-9E992EC5952D}"/>
              </a:ext>
            </a:extLst>
          </p:cNvPr>
          <p:cNvSpPr txBox="1"/>
          <p:nvPr/>
        </p:nvSpPr>
        <p:spPr>
          <a:xfrm>
            <a:off x="237221" y="880120"/>
            <a:ext cx="880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Prototipo del Sistema </a:t>
            </a:r>
            <a:r>
              <a:rPr lang="it-IT" dirty="0"/>
              <a:t>di </a:t>
            </a:r>
            <a:r>
              <a:rPr lang="it-IT" dirty="0" smtClean="0"/>
              <a:t>Movimentazione </a:t>
            </a:r>
            <a:r>
              <a:rPr lang="it-IT" dirty="0"/>
              <a:t>del </a:t>
            </a:r>
            <a:r>
              <a:rPr lang="it-IT" dirty="0" smtClean="0"/>
              <a:t>B</a:t>
            </a:r>
            <a:r>
              <a:rPr lang="it-IT" dirty="0" smtClean="0"/>
              <a:t>aricentro (</a:t>
            </a:r>
            <a:r>
              <a:rPr lang="it-IT" b="1" i="1" dirty="0" smtClean="0"/>
              <a:t>Spostamento Sensor </a:t>
            </a:r>
            <a:r>
              <a:rPr lang="it-IT" b="1" i="1" dirty="0" err="1" smtClean="0"/>
              <a:t>Load</a:t>
            </a:r>
            <a:r>
              <a:rPr lang="it-IT" b="1" i="1" dirty="0" smtClean="0"/>
              <a:t> Statico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8" name="Titolo 1">
            <a:extLst>
              <a:ext uri="{FF2B5EF4-FFF2-40B4-BE49-F238E27FC236}">
                <a16:creationId xmlns="" xmlns:a16="http://schemas.microsoft.com/office/drawing/2014/main" id="{FA6B89F2-FA6A-4704-95DA-151ADF957204}"/>
              </a:ext>
            </a:extLst>
          </p:cNvPr>
          <p:cNvSpPr txBox="1">
            <a:spLocks/>
          </p:cNvSpPr>
          <p:nvPr/>
        </p:nvSpPr>
        <p:spPr>
          <a:xfrm>
            <a:off x="2495805" y="71305"/>
            <a:ext cx="7571184" cy="6911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Iron Bird</a:t>
            </a:r>
            <a:endParaRPr lang="en-GB" sz="2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10539" r="36239" b="80190"/>
          <a:stretch/>
        </p:blipFill>
        <p:spPr bwMode="auto">
          <a:xfrm>
            <a:off x="0" y="0"/>
            <a:ext cx="2094018" cy="6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magine 10" descr="cid:image004.png@01D70AD2.27523D70"/>
          <p:cNvPicPr/>
          <p:nvPr/>
        </p:nvPicPr>
        <p:blipFill rotWithShape="1">
          <a:blip r:embed="rId5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7099" y="4818574"/>
            <a:ext cx="1911278" cy="19352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magine 11" descr="cid:image003.png@01D70AD2.27523D70"/>
          <p:cNvPicPr/>
          <p:nvPr/>
        </p:nvPicPr>
        <p:blipFill>
          <a:blip r:embed="rId7" r:link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56" y="4899804"/>
            <a:ext cx="3292243" cy="149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11074" r="18982" b="12758"/>
          <a:stretch/>
        </p:blipFill>
        <p:spPr bwMode="auto">
          <a:xfrm>
            <a:off x="5918749" y="4375860"/>
            <a:ext cx="3392004" cy="231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9521873" y="4495408"/>
            <a:ext cx="24752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Sensori</a:t>
            </a:r>
            <a:r>
              <a:rPr lang="en-US" b="1" dirty="0" smtClean="0"/>
              <a:t> </a:t>
            </a:r>
            <a:r>
              <a:rPr lang="en-US" b="1" dirty="0" err="1" smtClean="0"/>
              <a:t>Integrati</a:t>
            </a:r>
            <a:endParaRPr lang="en-US" b="1" dirty="0" smtClean="0"/>
          </a:p>
          <a:p>
            <a:pPr algn="ctr"/>
            <a:r>
              <a:rPr lang="en-US" b="1" dirty="0" err="1" smtClean="0"/>
              <a:t>Elettro-Ottici</a:t>
            </a:r>
            <a:endParaRPr lang="en-US" b="1" dirty="0" smtClean="0"/>
          </a:p>
          <a:p>
            <a:pPr algn="ctr"/>
            <a:endParaRPr lang="en-US" dirty="0"/>
          </a:p>
          <a:p>
            <a:pPr algn="ctr"/>
            <a:r>
              <a:rPr lang="en-US" b="1" dirty="0" err="1" smtClean="0">
                <a:solidFill>
                  <a:srgbClr val="0070C0"/>
                </a:solidFill>
              </a:rPr>
              <a:t>Supporti</a:t>
            </a:r>
            <a:r>
              <a:rPr lang="en-US" b="1" dirty="0" smtClean="0">
                <a:solidFill>
                  <a:srgbClr val="0070C0"/>
                </a:solidFill>
              </a:rPr>
              <a:t> e </a:t>
            </a:r>
            <a:r>
              <a:rPr lang="en-US" b="1" dirty="0" err="1" smtClean="0">
                <a:solidFill>
                  <a:srgbClr val="0070C0"/>
                </a:solidFill>
              </a:rPr>
              <a:t>Ghiere</a:t>
            </a:r>
            <a:endParaRPr lang="en-US" b="1" dirty="0" smtClean="0">
              <a:solidFill>
                <a:srgbClr val="0070C0"/>
              </a:solidFill>
            </a:endParaRPr>
          </a:p>
          <a:p>
            <a:pPr algn="ctr"/>
            <a:r>
              <a:rPr lang="en-US" b="1" i="1" dirty="0" smtClean="0">
                <a:solidFill>
                  <a:srgbClr val="0070C0"/>
                </a:solidFill>
              </a:rPr>
              <a:t>Additive Manufacturing</a:t>
            </a:r>
            <a:endParaRPr lang="en-US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260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453</Words>
  <Application>Microsoft Office PowerPoint</Application>
  <PresentationFormat>Personalizzato</PresentationFormat>
  <Paragraphs>142</Paragraphs>
  <Slides>17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PROGETTO SIRIMAP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Weight and Balance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Risultati Ottenuti  - Analizzate ed Realizzate Soluzioni Innovative Contenendo Volumi e Pesi a Parità di Prestazione  - Sviluppo Nuova Configurazione Flessibile per Velivolo A-TOL per Rilascio Sensori  - Soluzioni Innovativie per Prestazioni e Modifica Configurazione Sensorizzata  - Realizzazato Ambiente di Prova Elettromeccanico per Prototipazione Sistemi (Iron Bird)  - Realizzato Ambiente di Sperimentazione Integrato Aerodinamica-Sistemi    (Integrazione Elettromeccanica, Additive Manufacturing, DOE, Controllo RC)  -Sviluppate Competenze Sistemiche Multidisciplinari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nicola rega</dc:creator>
  <cp:lastModifiedBy>Windows User</cp:lastModifiedBy>
  <cp:revision>48</cp:revision>
  <dcterms:created xsi:type="dcterms:W3CDTF">2020-06-02T12:18:13Z</dcterms:created>
  <dcterms:modified xsi:type="dcterms:W3CDTF">2022-05-24T04:49:28Z</dcterms:modified>
</cp:coreProperties>
</file>